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63" r:id="rId3"/>
    <p:sldId id="264" r:id="rId4"/>
    <p:sldId id="265" r:id="rId5"/>
    <p:sldId id="325" r:id="rId6"/>
    <p:sldId id="272" r:id="rId7"/>
    <p:sldId id="274" r:id="rId8"/>
    <p:sldId id="275" r:id="rId9"/>
    <p:sldId id="269" r:id="rId10"/>
    <p:sldId id="276" r:id="rId11"/>
    <p:sldId id="305" r:id="rId12"/>
    <p:sldId id="277" r:id="rId13"/>
    <p:sldId id="284" r:id="rId14"/>
    <p:sldId id="304" r:id="rId15"/>
    <p:sldId id="285" r:id="rId16"/>
    <p:sldId id="287" r:id="rId17"/>
    <p:sldId id="306" r:id="rId18"/>
    <p:sldId id="288" r:id="rId19"/>
    <p:sldId id="289" r:id="rId20"/>
    <p:sldId id="291" r:id="rId21"/>
    <p:sldId id="293" r:id="rId22"/>
    <p:sldId id="294" r:id="rId23"/>
    <p:sldId id="295" r:id="rId24"/>
    <p:sldId id="297" r:id="rId25"/>
    <p:sldId id="298" r:id="rId26"/>
    <p:sldId id="299" r:id="rId27"/>
    <p:sldId id="300" r:id="rId28"/>
    <p:sldId id="301" r:id="rId29"/>
    <p:sldId id="395" r:id="rId30"/>
    <p:sldId id="396" r:id="rId31"/>
    <p:sldId id="302" r:id="rId32"/>
    <p:sldId id="397" r:id="rId33"/>
    <p:sldId id="303" r:id="rId34"/>
    <p:sldId id="394" r:id="rId35"/>
    <p:sldId id="351" r:id="rId36"/>
    <p:sldId id="352" r:id="rId37"/>
    <p:sldId id="398" r:id="rId38"/>
    <p:sldId id="399" r:id="rId39"/>
    <p:sldId id="358" r:id="rId40"/>
    <p:sldId id="440" r:id="rId41"/>
    <p:sldId id="359" r:id="rId42"/>
    <p:sldId id="360" r:id="rId43"/>
    <p:sldId id="361" r:id="rId44"/>
    <p:sldId id="475" r:id="rId45"/>
    <p:sldId id="362" r:id="rId46"/>
    <p:sldId id="365" r:id="rId47"/>
    <p:sldId id="474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6" r:id="rId58"/>
    <p:sldId id="377" r:id="rId59"/>
    <p:sldId id="378" r:id="rId60"/>
    <p:sldId id="379" r:id="rId61"/>
    <p:sldId id="380" r:id="rId62"/>
    <p:sldId id="381" r:id="rId63"/>
    <p:sldId id="382" r:id="rId64"/>
    <p:sldId id="383" r:id="rId65"/>
    <p:sldId id="384" r:id="rId66"/>
    <p:sldId id="385" r:id="rId67"/>
    <p:sldId id="386" r:id="rId68"/>
    <p:sldId id="387" r:id="rId69"/>
    <p:sldId id="388" r:id="rId70"/>
    <p:sldId id="390" r:id="rId71"/>
    <p:sldId id="391" r:id="rId72"/>
    <p:sldId id="392" r:id="rId73"/>
    <p:sldId id="393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notesMaster" Target="notesMasters/notesMaster1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81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1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1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1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1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1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1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9855" y="445770"/>
            <a:ext cx="8883015" cy="1616710"/>
          </a:xfrm>
        </p:spPr>
        <p:txBody>
          <a:bodyPr>
            <a:normAutofit fontScale="90000"/>
          </a:bodyPr>
          <a:p>
            <a:r>
              <a:rPr lang="en-US" altLang="zh-CN" b="1">
                <a:latin typeface="Times New Roman" panose="02020603050405020304" charset="0"/>
              </a:rPr>
              <a:t>The hippocampus as a predictive map</a:t>
            </a:r>
            <a:endParaRPr lang="en-US" altLang="zh-CN" b="1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10600" y="6097270"/>
            <a:ext cx="3277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    </a:t>
            </a:r>
            <a:r>
              <a:rPr lang="en-US" altLang="zh-CN" b="1">
                <a:latin typeface="Times New Roman" panose="02020603050405020304" charset="0"/>
              </a:rPr>
              <a:t>  Nove 11, 2017</a:t>
            </a:r>
            <a:endParaRPr lang="en-US" altLang="zh-CN" b="1">
              <a:latin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2820" y="3354070"/>
            <a:ext cx="3180080" cy="1605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35" y="3354070"/>
            <a:ext cx="3180715" cy="16059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68575" y="5370195"/>
            <a:ext cx="1776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</a:rPr>
              <a:t>   Qiang Lee</a:t>
            </a:r>
            <a:endParaRPr lang="en-US" altLang="zh-CN" sz="2400" b="1">
              <a:latin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51450" y="5416550"/>
            <a:ext cx="6060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</a:rPr>
              <a:t>Institute of Biophysics， Chinese Academy of Sciences</a:t>
            </a:r>
            <a:endParaRPr lang="en-US" altLang="zh-CN" b="1">
              <a:latin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38020" y="2196465"/>
            <a:ext cx="80092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/>
              <a:t>Kimberly L Stachenfeld, Matthew M Botvinick &amp; Samuel J Gershman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" y="339090"/>
            <a:ext cx="6875145" cy="4373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320" y="1948815"/>
            <a:ext cx="6912610" cy="4411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405" y="309880"/>
            <a:ext cx="6473190" cy="62382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92675" y="6452235"/>
            <a:ext cx="7261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Kimberly L Stachenfeld et al. (2017) Nature Neuroscience.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72680" y="3503930"/>
            <a:ext cx="468058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Times New Roman" panose="02020603050405020304" charset="0"/>
              </a:rPr>
              <a:t>The hippocampus as a predictive map</a:t>
            </a:r>
            <a:endParaRPr lang="zh-CN" altLang="en-US" sz="2800" b="1"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0600" y="3503930"/>
            <a:ext cx="408495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Times New Roman" panose="02020603050405020304" charset="0"/>
              </a:rPr>
              <a:t>The hippocampus as a </a:t>
            </a:r>
            <a:r>
              <a:rPr lang="en-US" altLang="zh-CN" sz="2800" b="1">
                <a:latin typeface="Times New Roman" panose="02020603050405020304" charset="0"/>
              </a:rPr>
              <a:t>cogni</a:t>
            </a:r>
            <a:r>
              <a:rPr lang="zh-CN" altLang="en-US" sz="2800" b="1">
                <a:latin typeface="Times New Roman" panose="02020603050405020304" charset="0"/>
              </a:rPr>
              <a:t>tive map</a:t>
            </a:r>
            <a:endParaRPr lang="zh-CN" altLang="en-US" sz="2800" b="1"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2595" y="542925"/>
            <a:ext cx="6914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View: the function of Hippocampus </a:t>
            </a:r>
            <a:endParaRPr lang="en-US" altLang="zh-CN" sz="3200" b="1">
              <a:latin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25" y="2761615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19300" y="2459990"/>
            <a:ext cx="84740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</a:rPr>
              <a:t>Reinforcement Learning (RL) model</a:t>
            </a:r>
            <a:endParaRPr lang="en-US" altLang="zh-CN" sz="6000" b="1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9495" y="4621530"/>
            <a:ext cx="6883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Times New Roman" panose="02020603050405020304" charset="0"/>
              </a:rPr>
              <a:t>Simulating the function of Hippocampus</a:t>
            </a:r>
            <a:endParaRPr lang="en-US" altLang="zh-CN" sz="32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1623060"/>
            <a:ext cx="8958580" cy="4425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9910" y="414655"/>
            <a:ext cx="6393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latin typeface="Times New Roman" panose="02020603050405020304" charset="0"/>
              </a:rPr>
              <a:t>The successor representation</a:t>
            </a:r>
            <a:endParaRPr lang="en-US" altLang="zh-CN" sz="3600" b="1"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31250" y="6177915"/>
            <a:ext cx="3239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Internet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2770" y="659130"/>
            <a:ext cx="64833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latin typeface="Times New Roman" panose="02020603050405020304" charset="0"/>
              </a:rPr>
              <a:t>The successor representation</a:t>
            </a:r>
            <a:endParaRPr lang="zh-CN" altLang="en-US" sz="3200" b="1"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29555" y="6010275"/>
            <a:ext cx="67240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Times New Roman" panose="02020603050405020304" charset="0"/>
              </a:rPr>
              <a:t>S: current state, S': future state, gamma: discount factor[0,1]</a:t>
            </a:r>
            <a:endParaRPr lang="en-US" altLang="zh-CN" sz="2000">
              <a:latin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84265" y="2109470"/>
            <a:ext cx="41916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V(s):</a:t>
            </a:r>
            <a:r>
              <a:rPr lang="zh-CN" altLang="en-US" sz="2000">
                <a:latin typeface="Times New Roman" panose="02020603050405020304" charset="0"/>
              </a:rPr>
              <a:t>value functions in spatial RL</a:t>
            </a:r>
            <a:endParaRPr lang="zh-CN" altLang="en-US" sz="2000">
              <a:latin typeface="Times New Roman" panose="0202060305040502030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65" y="1735455"/>
            <a:ext cx="3529330" cy="11461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3116580"/>
            <a:ext cx="3794125" cy="93853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030" y="4304030"/>
            <a:ext cx="2376805" cy="11201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870" y="5631815"/>
            <a:ext cx="3829685" cy="11550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095" y="3462655"/>
            <a:ext cx="3101975" cy="956310"/>
          </a:xfrm>
          <a:prstGeom prst="rect">
            <a:avLst/>
          </a:prstGeom>
        </p:spPr>
      </p:pic>
      <p:cxnSp>
        <p:nvCxnSpPr>
          <p:cNvPr id="19" name="曲线连接符 18"/>
          <p:cNvCxnSpPr/>
          <p:nvPr/>
        </p:nvCxnSpPr>
        <p:spPr>
          <a:xfrm>
            <a:off x="4940300" y="2647950"/>
            <a:ext cx="1682750" cy="1254760"/>
          </a:xfrm>
          <a:prstGeom prst="curvedConnector3">
            <a:avLst>
              <a:gd name="adj1" fmla="val 500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1920" y="4719955"/>
            <a:ext cx="3903980" cy="1095375"/>
          </a:xfrm>
          <a:prstGeom prst="rect">
            <a:avLst/>
          </a:prstGeom>
        </p:spPr>
      </p:pic>
      <p:cxnSp>
        <p:nvCxnSpPr>
          <p:cNvPr id="21" name="曲线连接符 20"/>
          <p:cNvCxnSpPr/>
          <p:nvPr/>
        </p:nvCxnSpPr>
        <p:spPr>
          <a:xfrm rot="10800000" flipV="1">
            <a:off x="7433310" y="4055110"/>
            <a:ext cx="1269365" cy="641985"/>
          </a:xfrm>
          <a:prstGeom prst="curvedConnector3">
            <a:avLst>
              <a:gd name="adj1" fmla="val 499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2461895" y="2556510"/>
            <a:ext cx="15875" cy="657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2446020" y="3761105"/>
            <a:ext cx="15875" cy="657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2430145" y="5157470"/>
            <a:ext cx="15875" cy="657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/>
          <p:cNvCxnSpPr/>
          <p:nvPr/>
        </p:nvCxnSpPr>
        <p:spPr>
          <a:xfrm flipV="1">
            <a:off x="2798445" y="4147185"/>
            <a:ext cx="4268470" cy="1820545"/>
          </a:xfrm>
          <a:prstGeom prst="curvedConnector3">
            <a:avLst>
              <a:gd name="adj1" fmla="val 500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" y="2128520"/>
            <a:ext cx="10934700" cy="1158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5805" y="3794760"/>
            <a:ext cx="78473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Times New Roman" panose="02020603050405020304" charset="0"/>
              </a:rPr>
              <a:t>M(s,s`) = 1 if s = s`, and M(s,s`) = 0 if s ≠s` </a:t>
            </a:r>
            <a:endParaRPr lang="zh-CN" altLang="en-US" sz="28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" y="56515"/>
            <a:ext cx="6667500" cy="3342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5" y="3594735"/>
            <a:ext cx="6739890" cy="3201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560" y="1627505"/>
            <a:ext cx="4759960" cy="2244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560" y="3792855"/>
            <a:ext cx="4827905" cy="24142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" y="2115820"/>
            <a:ext cx="5952490" cy="2901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70" y="1938020"/>
            <a:ext cx="5946140" cy="47199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6245" y="542925"/>
            <a:ext cx="82607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zh-CN" altLang="en-US" sz="3200" b="1">
                <a:latin typeface="Times New Roman" panose="02020603050405020304" charset="0"/>
              </a:rPr>
              <a:t>Grid-world representation of Tolman’s tasks. </a:t>
            </a:r>
            <a:endParaRPr lang="zh-CN" altLang="en-US" sz="3200" b="1"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585" y="5829935"/>
            <a:ext cx="5263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EM.(2016). bioRxiv.doi: http://dx.doi.org/10.1101/083857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75895"/>
            <a:ext cx="5814060" cy="30581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55" y="3064510"/>
            <a:ext cx="6358890" cy="3457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6065" y="6323330"/>
            <a:ext cx="71913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Reproduced from Kimberly L Stachenfeld et al. (2017) Nature Neuroscience.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660" y="1367790"/>
            <a:ext cx="5714365" cy="5224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859280"/>
            <a:ext cx="5234940" cy="37979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68083"/>
            <a:ext cx="9144000" cy="2387600"/>
          </a:xfrm>
        </p:spPr>
        <p:txBody>
          <a:bodyPr/>
          <a:p>
            <a:r>
              <a:rPr lang="en-US" altLang="zh-CN" b="1">
                <a:latin typeface="Times New Roman" panose="02020603050405020304" charset="0"/>
              </a:rPr>
              <a:t>Background</a:t>
            </a:r>
            <a:endParaRPr lang="en-US" altLang="zh-CN" b="1">
              <a:latin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45" y="1130300"/>
            <a:ext cx="8371840" cy="4924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110" y="2879090"/>
            <a:ext cx="824230" cy="10998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5" y="431165"/>
            <a:ext cx="9443720" cy="5995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72025" y="6334760"/>
            <a:ext cx="731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 Kimberly L Stachenfeld et al.(2017). Nature Neuroscience  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30" y="598170"/>
            <a:ext cx="8660130" cy="45662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035" y="5325110"/>
            <a:ext cx="113518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atin typeface="Times New Roman" panose="02020603050405020304" charset="0"/>
              </a:rPr>
              <a:t>Conclusion:  we argue that entorhinal grid cells encode a low-dimensionality basis set for the predictive</a:t>
            </a:r>
            <a:endParaRPr lang="en-US" altLang="zh-CN" sz="2000" b="1">
              <a:latin typeface="Times New Roman" panose="02020603050405020304" charset="0"/>
            </a:endParaRPr>
          </a:p>
          <a:p>
            <a:r>
              <a:rPr lang="en-US" altLang="zh-CN" sz="2000" b="1">
                <a:latin typeface="Times New Roman" panose="02020603050405020304" charset="0"/>
              </a:rPr>
              <a:t>representation, useful for suppressing noise in predictions and extracting multiscale structure for hierarchical planning. </a:t>
            </a:r>
            <a:endParaRPr lang="en-US" altLang="zh-CN" sz="2000" b="1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2010" y="2350770"/>
            <a:ext cx="106902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latin typeface="Times New Roman" panose="02020603050405020304" charset="0"/>
              </a:rPr>
              <a:t>Neuroscience and Deep learning (AI)</a:t>
            </a:r>
            <a:endParaRPr lang="en-US" altLang="zh-CN" sz="6000" b="1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2285" y="468630"/>
            <a:ext cx="75952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Times New Roman" panose="02020603050405020304" charset="0"/>
              </a:rPr>
              <a:t>Deep Successor Reinforcement Learning</a:t>
            </a:r>
            <a:endParaRPr lang="zh-CN" altLang="en-US" sz="3200"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365" y="1494155"/>
            <a:ext cx="7063740" cy="43249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82565" y="5450840"/>
            <a:ext cx="2429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</a:rPr>
              <a:t>Model Architecture</a:t>
            </a:r>
            <a:endParaRPr lang="en-US" altLang="zh-CN"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03770" y="6229985"/>
            <a:ext cx="4219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arXiv.org:1606.02396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5" y="2109470"/>
            <a:ext cx="3341370" cy="33413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3675" y="542925"/>
            <a:ext cx="89795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Times New Roman" panose="02020603050405020304" charset="0"/>
              </a:rPr>
              <a:t>Playing Atari with Deep Reinforcement Learning</a:t>
            </a:r>
            <a:endParaRPr lang="zh-CN" altLang="en-US" sz="3200">
              <a:latin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1348740"/>
            <a:ext cx="10066655" cy="1809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420" y="3045460"/>
            <a:ext cx="5053330" cy="30435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210" y="3045460"/>
            <a:ext cx="4049395" cy="30435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90775" y="2184400"/>
            <a:ext cx="74104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>
                <a:latin typeface="Times New Roman" panose="02020603050405020304" charset="0"/>
              </a:rPr>
              <a:t>Thanks for your kind attenation</a:t>
            </a:r>
            <a:endParaRPr lang="en-US" altLang="zh-CN" sz="4000">
              <a:latin typeface="Times New Roman" panose="02020603050405020304" charset="0"/>
            </a:endParaRPr>
          </a:p>
          <a:p>
            <a:pPr algn="ctr"/>
            <a:r>
              <a:rPr lang="en-US" altLang="zh-CN" sz="4000">
                <a:latin typeface="Times New Roman" panose="02020603050405020304" charset="0"/>
              </a:rPr>
              <a:t>&amp;&amp; </a:t>
            </a:r>
            <a:endParaRPr lang="en-US" altLang="zh-CN" sz="4000">
              <a:latin typeface="Times New Roman" panose="02020603050405020304" charset="0"/>
            </a:endParaRPr>
          </a:p>
          <a:p>
            <a:pPr algn="ctr"/>
            <a:r>
              <a:rPr lang="en-US" altLang="zh-CN" sz="4000">
                <a:latin typeface="Times New Roman" panose="02020603050405020304" charset="0"/>
              </a:rPr>
              <a:t>see you soon</a:t>
            </a:r>
            <a:endParaRPr lang="en-US" altLang="zh-CN" sz="40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6995" y="1494155"/>
            <a:ext cx="120180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5400" b="1">
                <a:latin typeface="Times New Roman" panose="02020603050405020304" charset="0"/>
              </a:rPr>
              <a:t>Statistical Learning of Temporal Community Structure in the Hippocampus</a:t>
            </a:r>
            <a:endParaRPr lang="zh-CN" altLang="en-US" sz="5400" b="1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4240" y="4078605"/>
            <a:ext cx="109816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 b="1">
                <a:latin typeface="Times New Roman" panose="02020603050405020304" charset="0"/>
              </a:rPr>
              <a:t>Anna C. Schapiro,* Nicholas B. Turk-Browne, Kenneth A. Norman, and Matthew M. Botvinick</a:t>
            </a:r>
            <a:endParaRPr lang="zh-CN" altLang="en-US" sz="2000" b="1"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75725" y="6431280"/>
            <a:ext cx="3078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</a:t>
            </a:r>
            <a:r>
              <a:rPr lang="en-US" altLang="zh-CN" b="1">
                <a:latin typeface="Times New Roman" panose="02020603050405020304" charset="0"/>
              </a:rPr>
              <a:t> Nove 18.2017</a:t>
            </a:r>
            <a:endParaRPr lang="en-US" altLang="zh-CN" b="1">
              <a:latin typeface="Times New Roman" panose="02020603050405020304" charset="0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1710055" y="4434840"/>
            <a:ext cx="472440" cy="4267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17775" y="5214620"/>
            <a:ext cx="2941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</a:rPr>
              <a:t>Qiang Lee </a:t>
            </a:r>
            <a:endParaRPr lang="en-US" altLang="zh-CN" b="1">
              <a:latin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64735" y="5214620"/>
            <a:ext cx="5989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  <a:sym typeface="+mn-ea"/>
              </a:rPr>
              <a:t>Institute of Biophysics， Chinese Academy of Sciences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505" y="843915"/>
            <a:ext cx="3856990" cy="3390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8600" y="289560"/>
            <a:ext cx="3230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latin typeface="Times New Roman" panose="02020603050405020304" charset="0"/>
              </a:rPr>
              <a:t>Author Info:</a:t>
            </a:r>
            <a:endParaRPr lang="en-US" altLang="zh-CN" sz="4000" b="1"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7505" y="4234180"/>
            <a:ext cx="1152842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zh-CN" altLang="en-US" sz="2400">
                <a:latin typeface="Times New Roman" panose="02020603050405020304" charset="0"/>
              </a:rPr>
              <a:t>I am interested in how we </a:t>
            </a:r>
            <a:r>
              <a:rPr lang="zh-CN" altLang="en-US" sz="2400">
                <a:solidFill>
                  <a:srgbClr val="00B050"/>
                </a:solidFill>
                <a:latin typeface="Times New Roman" panose="02020603050405020304" charset="0"/>
              </a:rPr>
              <a:t>learn </a:t>
            </a:r>
            <a:r>
              <a:rPr lang="zh-CN" altLang="en-US" sz="2400">
                <a:latin typeface="Times New Roman" panose="02020603050405020304" charset="0"/>
              </a:rPr>
              <a:t>and </a:t>
            </a:r>
            <a:r>
              <a:rPr lang="zh-CN" altLang="en-US" sz="2400">
                <a:solidFill>
                  <a:srgbClr val="00B050"/>
                </a:solidFill>
                <a:latin typeface="Times New Roman" panose="02020603050405020304" charset="0"/>
              </a:rPr>
              <a:t>represent</a:t>
            </a:r>
            <a:r>
              <a:rPr lang="zh-CN" altLang="en-US" sz="2400">
                <a:latin typeface="Times New Roman" panose="02020603050405020304" charset="0"/>
              </a:rPr>
              <a:t>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</a:rPr>
              <a:t>information</a:t>
            </a:r>
            <a:r>
              <a:rPr lang="zh-CN" altLang="en-US" sz="2400">
                <a:latin typeface="Times New Roman" panose="02020603050405020304" charset="0"/>
              </a:rPr>
              <a:t> in our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</a:rPr>
              <a:t>environment</a:t>
            </a:r>
            <a:r>
              <a:rPr lang="zh-CN" altLang="en-US" sz="2400">
                <a:latin typeface="Times New Roman" panose="02020603050405020304" charset="0"/>
              </a:rPr>
              <a:t>, especially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</a:rPr>
              <a:t>structured information</a:t>
            </a:r>
            <a:r>
              <a:rPr lang="zh-CN" altLang="en-US" sz="2400">
                <a:latin typeface="Times New Roman" panose="02020603050405020304" charset="0"/>
              </a:rPr>
              <a:t> with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</a:rPr>
              <a:t>temporal</a:t>
            </a:r>
            <a:r>
              <a:rPr lang="zh-CN" altLang="en-US" sz="2400">
                <a:latin typeface="Times New Roman" panose="02020603050405020304" charset="0"/>
              </a:rPr>
              <a:t> or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</a:rPr>
              <a:t>semantic </a:t>
            </a:r>
            <a:r>
              <a:rPr lang="zh-CN" altLang="en-US" sz="2400">
                <a:latin typeface="Times New Roman" panose="02020603050405020304" charset="0"/>
              </a:rPr>
              <a:t>relationships that require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</a:rPr>
              <a:t>integration </a:t>
            </a:r>
            <a:r>
              <a:rPr lang="zh-CN" altLang="en-US" sz="2400">
                <a:latin typeface="Times New Roman" panose="02020603050405020304" charset="0"/>
              </a:rPr>
              <a:t>over time. My research has explored the initial stages of acquiring such information as well as the offline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</a:rPr>
              <a:t>consolidation</a:t>
            </a:r>
            <a:r>
              <a:rPr lang="zh-CN" altLang="en-US" sz="2400">
                <a:latin typeface="Times New Roman" panose="02020603050405020304" charset="0"/>
              </a:rPr>
              <a:t> processes that shape initial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charset="0"/>
              </a:rPr>
              <a:t> memory </a:t>
            </a:r>
            <a:r>
              <a:rPr lang="zh-CN" altLang="en-US" sz="2400">
                <a:latin typeface="Times New Roman" panose="02020603050405020304" charset="0"/>
              </a:rPr>
              <a:t>representations for longer term storage and use. I am now developing a neural network model of learning and hippocampal-cortical interactions during sleep.</a:t>
            </a:r>
            <a:endParaRPr lang="zh-CN" altLang="en-US" sz="24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24355" y="2829560"/>
            <a:ext cx="90462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zh-CN" altLang="en-US" sz="3600">
                <a:latin typeface="Times New Roman" panose="02020603050405020304" charset="0"/>
              </a:rPr>
              <a:t>the world seems to divide naturally into discrete, temporally extended events</a:t>
            </a:r>
            <a:r>
              <a:rPr lang="zh-CN" altLang="en-US"/>
              <a:t>, 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635635" y="5803900"/>
            <a:ext cx="112287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Times New Roman" panose="02020603050405020304" charset="0"/>
              </a:rPr>
              <a:t>for their discoveries of cells that constitute a positioning  system in the brain</a:t>
            </a:r>
            <a:endParaRPr lang="zh-CN" altLang="en-US" sz="2800">
              <a:latin typeface="Times New Roman" panose="0202060305040502030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8270" y="1085850"/>
            <a:ext cx="11906885" cy="4141470"/>
            <a:chOff x="285" y="1109"/>
            <a:chExt cx="18751" cy="652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28" y="1110"/>
              <a:ext cx="3684" cy="5214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285" y="6325"/>
              <a:ext cx="6571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600">
                  <a:latin typeface="Times New Roman" panose="02020603050405020304" charset="0"/>
                </a:rPr>
                <a:t>John O'Keefe</a:t>
              </a:r>
              <a:endParaRPr lang="zh-CN" altLang="en-US" sz="1600">
                <a:latin typeface="Times New Roman" panose="02020603050405020304" charset="0"/>
              </a:endParaRPr>
            </a:p>
            <a:p>
              <a:endParaRPr lang="zh-CN" altLang="en-US" sz="1600">
                <a:latin typeface="Times New Roman" panose="02020603050405020304" charset="0"/>
              </a:endParaRPr>
            </a:p>
            <a:p>
              <a:r>
                <a:rPr lang="zh-CN" altLang="en-US" sz="1600">
                  <a:latin typeface="Times New Roman" panose="02020603050405020304" charset="0"/>
                </a:rPr>
                <a:t>Born: 18 November 1939, New York, NY, USA</a:t>
              </a:r>
              <a:endParaRPr lang="zh-CN" altLang="en-US" sz="1600">
                <a:latin typeface="Times New Roman" panose="02020603050405020304" charset="0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66" y="1111"/>
              <a:ext cx="3683" cy="5214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6413" y="6323"/>
              <a:ext cx="7024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600">
                  <a:latin typeface="Times New Roman" panose="02020603050405020304" charset="0"/>
                </a:rPr>
                <a:t>May-Britt Moser</a:t>
              </a:r>
              <a:endParaRPr lang="zh-CN" altLang="en-US" sz="1600">
                <a:latin typeface="Times New Roman" panose="02020603050405020304" charset="0"/>
              </a:endParaRPr>
            </a:p>
            <a:p>
              <a:endParaRPr lang="zh-CN" altLang="en-US" sz="1600">
                <a:latin typeface="Times New Roman" panose="02020603050405020304" charset="0"/>
              </a:endParaRPr>
            </a:p>
            <a:p>
              <a:r>
                <a:rPr lang="zh-CN" altLang="en-US" sz="1600">
                  <a:latin typeface="Times New Roman" panose="02020603050405020304" charset="0"/>
                </a:rPr>
                <a:t>       Born: 4 January 1963, Fosnavåg, Norway</a:t>
              </a:r>
              <a:endParaRPr lang="zh-CN" altLang="en-US" sz="1600">
                <a:latin typeface="Times New Roman" panose="02020603050405020304" charset="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22" y="1109"/>
              <a:ext cx="3683" cy="521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2160" y="6325"/>
              <a:ext cx="6876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altLang="zh-CN" sz="1600">
                  <a:latin typeface="Times New Roman" panose="02020603050405020304" charset="0"/>
                </a:rPr>
                <a:t> </a:t>
              </a:r>
              <a:r>
                <a:rPr lang="zh-CN" altLang="en-US" sz="1600">
                  <a:latin typeface="Times New Roman" panose="02020603050405020304" charset="0"/>
                </a:rPr>
                <a:t>Edvard I. Moser</a:t>
              </a:r>
              <a:endParaRPr lang="zh-CN" altLang="en-US" sz="1600">
                <a:latin typeface="Times New Roman" panose="02020603050405020304" charset="0"/>
              </a:endParaRPr>
            </a:p>
            <a:p>
              <a:endParaRPr lang="zh-CN" altLang="en-US" sz="1600">
                <a:latin typeface="Times New Roman" panose="02020603050405020304" charset="0"/>
              </a:endParaRPr>
            </a:p>
            <a:p>
              <a:r>
                <a:rPr lang="zh-CN" altLang="en-US" sz="1600">
                  <a:latin typeface="Times New Roman" panose="02020603050405020304" charset="0"/>
                </a:rPr>
                <a:t>              Born: 27 April 1962, Ålesund, Norway</a:t>
              </a:r>
              <a:endParaRPr lang="zh-CN" altLang="en-US" sz="1600">
                <a:latin typeface="Times New Roman" panose="02020603050405020304" charset="0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714625" y="282575"/>
            <a:ext cx="76739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latin typeface="Times New Roman" panose="02020603050405020304" charset="0"/>
              </a:rPr>
              <a:t> </a:t>
            </a:r>
            <a:r>
              <a:rPr lang="zh-CN" altLang="en-US" sz="2800" b="1">
                <a:latin typeface="Times New Roman" panose="02020603050405020304" charset="0"/>
              </a:rPr>
              <a:t>The Nobel Prize in Physiology or Medicine 2014</a:t>
            </a:r>
            <a:endParaRPr lang="zh-CN" altLang="en-US" sz="2800" b="1">
              <a:latin typeface="Times New Roman" panose="0202060305040502030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rcRect l="2229" t="2428" r="56275" b="13089"/>
          <a:stretch>
            <a:fillRect/>
          </a:stretch>
        </p:blipFill>
        <p:spPr>
          <a:xfrm>
            <a:off x="1612265" y="28575"/>
            <a:ext cx="1102360" cy="10299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6595" y="4641215"/>
            <a:ext cx="1079881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atin typeface="Times New Roman" panose="02020603050405020304" charset="0"/>
              </a:rPr>
              <a:t>The hippocampus is involved in the learning and representation of </a:t>
            </a:r>
            <a:r>
              <a:rPr lang="zh-CN" altLang="en-US" sz="3200">
                <a:solidFill>
                  <a:srgbClr val="FF0000"/>
                </a:solidFill>
                <a:latin typeface="Times New Roman" panose="02020603050405020304" charset="0"/>
              </a:rPr>
              <a:t>temporal statistics</a:t>
            </a:r>
            <a:r>
              <a:rPr lang="zh-CN" altLang="en-US" sz="3200">
                <a:latin typeface="Times New Roman" panose="02020603050405020304" charset="0"/>
              </a:rPr>
              <a:t>, but little is understood about the kinds of statistics it can uncover.</a:t>
            </a:r>
            <a:endParaRPr lang="zh-CN" altLang="en-US" sz="3200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280" y="594360"/>
            <a:ext cx="5867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latin typeface="Times New Roman" panose="02020603050405020304" charset="0"/>
              </a:rPr>
              <a:t>Research Question?</a:t>
            </a:r>
            <a:endParaRPr lang="en-US" altLang="zh-CN" sz="4000" b="1">
              <a:latin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2074545"/>
            <a:ext cx="2651125" cy="200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75" y="2259330"/>
            <a:ext cx="1044575" cy="1633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450" y="3211830"/>
            <a:ext cx="1570990" cy="14293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765" y="1024255"/>
            <a:ext cx="1102995" cy="105029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5" idx="3"/>
          </p:cNvCxnSpPr>
          <p:nvPr/>
        </p:nvCxnSpPr>
        <p:spPr>
          <a:xfrm>
            <a:off x="3562350" y="3076575"/>
            <a:ext cx="2366010" cy="4762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6126480" y="1889760"/>
            <a:ext cx="1676400" cy="12192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6172200" y="3230880"/>
            <a:ext cx="1676400" cy="9448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874760" y="6209665"/>
            <a:ext cx="315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The Picture from Internet</a:t>
            </a:r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254125"/>
            <a:ext cx="7681595" cy="45631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1480" y="304800"/>
            <a:ext cx="5074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latin typeface="Times New Roman" panose="02020603050405020304" charset="0"/>
              </a:rPr>
              <a:t>Expermient Design</a:t>
            </a:r>
            <a:endParaRPr lang="en-US" altLang="zh-CN" sz="4000" b="1"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9535" y="6338570"/>
            <a:ext cx="69132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                Reproduced from  Schapiro, et al.(2013)  Nature Neuroscience 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4480" y="175895"/>
            <a:ext cx="4816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solidFill>
                  <a:srgbClr val="FF0000"/>
                </a:solidFill>
                <a:latin typeface="Times New Roman" panose="02020603050405020304" charset="0"/>
              </a:rPr>
              <a:t>temporal structure</a:t>
            </a:r>
            <a:endParaRPr lang="zh-CN" altLang="en-US" sz="360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860425"/>
            <a:ext cx="3514090" cy="3562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010" y="991870"/>
            <a:ext cx="3619500" cy="33000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955" y="4291965"/>
            <a:ext cx="6089015" cy="2355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84315" y="6400800"/>
            <a:ext cx="5455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 Schapiro,et al.(2015)  Hippocampus  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63195" y="4291965"/>
            <a:ext cx="28841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visual stimulus was assigned to </a:t>
            </a:r>
            <a:r>
              <a:rPr lang="zh-CN" altLang="en-US">
                <a:solidFill>
                  <a:srgbClr val="FF0000"/>
                </a:solidFill>
              </a:rPr>
              <a:t>each node</a:t>
            </a:r>
            <a:r>
              <a:rPr lang="zh-CN" altLang="en-US">
                <a:solidFill>
                  <a:srgbClr val="00B0F0"/>
                </a:solidFill>
              </a:rPr>
              <a:t> and </a:t>
            </a:r>
            <a:r>
              <a:rPr lang="zh-CN" altLang="en-US">
                <a:solidFill>
                  <a:srgbClr val="FF0000"/>
                </a:solidFill>
              </a:rPr>
              <a:t>the edges </a:t>
            </a:r>
            <a:r>
              <a:rPr lang="zh-CN" altLang="en-US">
                <a:solidFill>
                  <a:srgbClr val="00B0F0"/>
                </a:solidFill>
              </a:rPr>
              <a:t>represent possible transitions between stimuli.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195" y="1622425"/>
            <a:ext cx="2225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Community Structure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59850" y="5490845"/>
            <a:ext cx="292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Overlap and distribution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" y="175895"/>
            <a:ext cx="9603740" cy="4675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5" y="4966335"/>
            <a:ext cx="8026400" cy="16611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87490" y="6384290"/>
            <a:ext cx="5298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Reproduced from  Schapiro,et al.(2015)  Hippocampus  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3705" y="175895"/>
            <a:ext cx="56083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Boundary Effect</a:t>
            </a:r>
            <a:endParaRPr lang="en-US" altLang="zh-CN" sz="3200" b="1">
              <a:latin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35750" y="6292850"/>
            <a:ext cx="5298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Reproduced from  Schapiro, et al.(2015)  Hippocampus 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95" y="827405"/>
            <a:ext cx="8039735" cy="38906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" y="4596765"/>
            <a:ext cx="6802755" cy="21710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1630" y="1998980"/>
            <a:ext cx="2862580" cy="40563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395" y="1494155"/>
            <a:ext cx="8523605" cy="4756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1960" y="350520"/>
            <a:ext cx="5364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Background Connectivity</a:t>
            </a:r>
            <a:endParaRPr lang="en-US" altLang="zh-CN" sz="3200" b="1">
              <a:latin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20510" y="6369050"/>
            <a:ext cx="5298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Reproduced from  Schapiro, et al.(2015)  Hippocampus 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4155" y="1894840"/>
            <a:ext cx="1174369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>
                <a:latin typeface="Times New Roman" panose="02020603050405020304" charset="0"/>
              </a:rPr>
              <a:t>1. </a:t>
            </a:r>
            <a:r>
              <a:rPr lang="zh-CN" altLang="en-US" sz="3200">
                <a:latin typeface="Times New Roman" panose="02020603050405020304" charset="0"/>
              </a:rPr>
              <a:t>the hippocampus is indeed sensitive to this form of structure, as revealed by its representations, activity dynamics, and connectivity with other regions. </a:t>
            </a:r>
            <a:endParaRPr lang="zh-CN" altLang="en-US" sz="3200">
              <a:latin typeface="Times New Roman" panose="02020603050405020304" charset="0"/>
            </a:endParaRPr>
          </a:p>
          <a:p>
            <a:endParaRPr lang="zh-CN" altLang="en-US" sz="3200">
              <a:latin typeface="Times New Roman" panose="02020603050405020304" charset="0"/>
            </a:endParaRPr>
          </a:p>
          <a:p>
            <a:r>
              <a:rPr lang="zh-CN" altLang="en-US" sz="3200">
                <a:latin typeface="Times New Roman" panose="02020603050405020304" charset="0"/>
              </a:rPr>
              <a:t> </a:t>
            </a:r>
            <a:r>
              <a:rPr lang="en-US" altLang="zh-CN" sz="3200">
                <a:latin typeface="Times New Roman" panose="02020603050405020304" charset="0"/>
              </a:rPr>
              <a:t>2. </a:t>
            </a:r>
            <a:r>
              <a:rPr lang="zh-CN" altLang="en-US" sz="3200">
                <a:latin typeface="Times New Roman" panose="02020603050405020304" charset="0"/>
              </a:rPr>
              <a:t>the hippocampus is a sophisticated learner of environmental regularities, able to uncover higher-order structure that requires sensitivity to overlapping associations</a:t>
            </a:r>
            <a:endParaRPr lang="zh-CN" altLang="en-US" sz="3200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800" y="518160"/>
            <a:ext cx="44348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latin typeface="Times New Roman" panose="02020603050405020304" charset="0"/>
              </a:rPr>
              <a:t>Conclusion:</a:t>
            </a:r>
            <a:endParaRPr lang="en-US" altLang="zh-CN" sz="4000" b="1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93240" y="2109470"/>
            <a:ext cx="83312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4000">
                <a:latin typeface="Times New Roman" panose="02020603050405020304" charset="0"/>
                <a:sym typeface="+mn-ea"/>
              </a:rPr>
              <a:t>Thanks for your kind attenation</a:t>
            </a:r>
            <a:endParaRPr lang="en-US" altLang="zh-CN" sz="4000">
              <a:latin typeface="Times New Roman" panose="02020603050405020304" charset="0"/>
            </a:endParaRPr>
          </a:p>
          <a:p>
            <a:pPr algn="ctr"/>
            <a:r>
              <a:rPr lang="en-US" altLang="zh-CN" sz="4000">
                <a:latin typeface="Times New Roman" panose="02020603050405020304" charset="0"/>
                <a:sym typeface="+mn-ea"/>
              </a:rPr>
              <a:t>&amp;&amp; </a:t>
            </a:r>
            <a:endParaRPr lang="en-US" altLang="zh-CN" sz="4000">
              <a:latin typeface="Times New Roman" panose="02020603050405020304" charset="0"/>
            </a:endParaRPr>
          </a:p>
          <a:p>
            <a:pPr algn="ctr"/>
            <a:r>
              <a:rPr lang="en-US" altLang="zh-CN" sz="4000">
                <a:latin typeface="Times New Roman" panose="02020603050405020304" charset="0"/>
                <a:sym typeface="+mn-ea"/>
              </a:rPr>
              <a:t>see you soon</a:t>
            </a:r>
            <a:endParaRPr lang="zh-CN" altLang="en-US" sz="4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23490" y="2815590"/>
            <a:ext cx="7662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latin typeface="Times New Roman" panose="02020603050405020304" charset="0"/>
              </a:rPr>
              <a:t>  Recently My Research Report</a:t>
            </a:r>
            <a:endParaRPr lang="en-US" altLang="zh-CN" sz="4000" b="1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286385" y="175895"/>
            <a:ext cx="6285230" cy="2813685"/>
            <a:chOff x="675" y="681"/>
            <a:chExt cx="9898" cy="443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5" y="681"/>
              <a:ext cx="9899" cy="390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3769" y="4388"/>
              <a:ext cx="284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Times New Roman" panose="02020603050405020304" charset="0"/>
                </a:rPr>
                <a:t>Glass Brain</a:t>
              </a:r>
              <a:endParaRPr lang="en-US" altLang="zh-CN" sz="2400">
                <a:latin typeface="Times New Roman" panose="0202060305040502030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857500" y="2990215"/>
            <a:ext cx="9028430" cy="3641090"/>
            <a:chOff x="4500" y="4709"/>
            <a:chExt cx="14218" cy="573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0" y="5417"/>
              <a:ext cx="14218" cy="502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1074" y="4709"/>
              <a:ext cx="199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latin typeface="Times New Roman" panose="02020603050405020304" charset="0"/>
                </a:rPr>
                <a:t>T-Maps</a:t>
              </a:r>
              <a:endParaRPr lang="en-US" altLang="zh-CN" sz="2400">
                <a:latin typeface="Times New Roman" panose="02020603050405020304" charset="0"/>
              </a:endParaRPr>
            </a:p>
          </p:txBody>
        </p:sp>
      </p:grpSp>
      <p:sp>
        <p:nvSpPr>
          <p:cNvPr id="229" name=" 229"/>
          <p:cNvSpPr/>
          <p:nvPr/>
        </p:nvSpPr>
        <p:spPr>
          <a:xfrm>
            <a:off x="3204845" y="3277870"/>
            <a:ext cx="850900" cy="627380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lnTo>
                  <a:pt x="32657" y="1143000"/>
                </a:lnTo>
                <a:lnTo>
                  <a:pt x="685800" y="1284515"/>
                </a:lnTo>
                <a:lnTo>
                  <a:pt x="0" y="2231572"/>
                </a:lnTo>
                <a:lnTo>
                  <a:pt x="1404257" y="1143000"/>
                </a:lnTo>
                <a:lnTo>
                  <a:pt x="794657" y="990600"/>
                </a:lnTo>
                <a:lnTo>
                  <a:pt x="14913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1402715"/>
            <a:ext cx="9639935" cy="4801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0545" y="429895"/>
            <a:ext cx="3916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Human and Rat </a:t>
            </a:r>
            <a:endParaRPr lang="en-US" altLang="zh-CN" sz="3200" b="1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16190" y="6395720"/>
            <a:ext cx="4283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   Reproduced from Internet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" y="1494155"/>
            <a:ext cx="11884025" cy="22853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" y="4213225"/>
            <a:ext cx="11884025" cy="2143125"/>
          </a:xfrm>
          <a:prstGeom prst="rect">
            <a:avLst/>
          </a:prstGeom>
        </p:spPr>
      </p:pic>
      <p:sp>
        <p:nvSpPr>
          <p:cNvPr id="229" name=" 229"/>
          <p:cNvSpPr/>
          <p:nvPr/>
        </p:nvSpPr>
        <p:spPr>
          <a:xfrm>
            <a:off x="134620" y="1449070"/>
            <a:ext cx="953770" cy="248285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lnTo>
                  <a:pt x="32657" y="1143000"/>
                </a:lnTo>
                <a:lnTo>
                  <a:pt x="685800" y="1284515"/>
                </a:lnTo>
                <a:lnTo>
                  <a:pt x="0" y="2231572"/>
                </a:lnTo>
                <a:lnTo>
                  <a:pt x="1404257" y="1143000"/>
                </a:lnTo>
                <a:lnTo>
                  <a:pt x="794657" y="990600"/>
                </a:lnTo>
                <a:lnTo>
                  <a:pt x="14913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620" y="495935"/>
            <a:ext cx="42716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Times New Roman" panose="02020603050405020304" charset="0"/>
              </a:rPr>
              <a:t>T-Maps and Threshold-Maps</a:t>
            </a:r>
            <a:endParaRPr lang="en-US" altLang="zh-CN" sz="24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349250"/>
            <a:ext cx="6285865" cy="2457450"/>
          </a:xfrm>
          <a:prstGeom prst="rect">
            <a:avLst/>
          </a:prstGeom>
        </p:spPr>
      </p:pic>
      <p:pic>
        <p:nvPicPr>
          <p:cNvPr id="3" name="图片 2" descr="Figure_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" y="3350895"/>
            <a:ext cx="6390005" cy="2498090"/>
          </a:xfrm>
          <a:prstGeom prst="rect">
            <a:avLst/>
          </a:prstGeom>
        </p:spPr>
      </p:pic>
      <p:pic>
        <p:nvPicPr>
          <p:cNvPr id="4" name="图片 3" descr="Figure_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030" y="3614420"/>
            <a:ext cx="5041900" cy="1971040"/>
          </a:xfrm>
          <a:prstGeom prst="rect">
            <a:avLst/>
          </a:prstGeom>
        </p:spPr>
      </p:pic>
      <p:sp>
        <p:nvSpPr>
          <p:cNvPr id="229" name=" 229"/>
          <p:cNvSpPr/>
          <p:nvPr/>
        </p:nvSpPr>
        <p:spPr>
          <a:xfrm>
            <a:off x="6850380" y="3552190"/>
            <a:ext cx="835660" cy="287655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lnTo>
                  <a:pt x="32657" y="1143000"/>
                </a:lnTo>
                <a:lnTo>
                  <a:pt x="685800" y="1284515"/>
                </a:lnTo>
                <a:lnTo>
                  <a:pt x="0" y="2231572"/>
                </a:lnTo>
                <a:lnTo>
                  <a:pt x="1404257" y="1143000"/>
                </a:lnTo>
                <a:lnTo>
                  <a:pt x="794657" y="990600"/>
                </a:lnTo>
                <a:lnTo>
                  <a:pt x="14913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801495" y="2820035"/>
            <a:ext cx="87890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  Classification Result based on Different Masks</a:t>
            </a:r>
            <a:endParaRPr lang="en-US" altLang="zh-CN" sz="3200" b="1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3265" y="2606040"/>
            <a:ext cx="103854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Times New Roman" panose="02020603050405020304" charset="0"/>
              </a:rPr>
              <a:t>Quantifying Interindividual Variability and Asymmetry of Face-selective Regions: A Probabilistic Functional Atlas</a:t>
            </a:r>
            <a:endParaRPr lang="en-US" altLang="zh-CN" sz="2800" b="1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25665" y="4171950"/>
            <a:ext cx="4041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</a:rPr>
              <a:t>                        Neuroimaging Journal</a:t>
            </a:r>
            <a:endParaRPr lang="en-US" altLang="zh-CN" b="1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14" name="图片 13" descr="Figure_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512445"/>
            <a:ext cx="6035040" cy="2359025"/>
          </a:xfrm>
          <a:prstGeom prst="rect">
            <a:avLst/>
          </a:prstGeom>
        </p:spPr>
      </p:pic>
      <p:pic>
        <p:nvPicPr>
          <p:cNvPr id="3" name="图片 2" descr="Figure_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3790950"/>
            <a:ext cx="6243320" cy="2206625"/>
          </a:xfrm>
          <a:prstGeom prst="rect">
            <a:avLst/>
          </a:prstGeom>
        </p:spPr>
      </p:pic>
      <p:pic>
        <p:nvPicPr>
          <p:cNvPr id="4" name="图片 3" descr="Figure_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325" y="2426970"/>
            <a:ext cx="5348605" cy="399478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" y="3671570"/>
            <a:ext cx="6165850" cy="2179320"/>
          </a:xfrm>
          <a:prstGeom prst="rect">
            <a:avLst/>
          </a:prstGeom>
        </p:spPr>
      </p:pic>
      <p:pic>
        <p:nvPicPr>
          <p:cNvPr id="15" name="图片 14" descr="Figure_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" y="380365"/>
            <a:ext cx="6165215" cy="2409825"/>
          </a:xfrm>
          <a:prstGeom prst="rect">
            <a:avLst/>
          </a:prstGeom>
        </p:spPr>
      </p:pic>
      <p:pic>
        <p:nvPicPr>
          <p:cNvPr id="3" name="图片 2" descr="Figure_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45" y="2328545"/>
            <a:ext cx="5462905" cy="40805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13" name="图片 12" descr="Figure_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" y="546100"/>
            <a:ext cx="6266815" cy="2449830"/>
          </a:xfrm>
          <a:prstGeom prst="rect">
            <a:avLst/>
          </a:prstGeom>
        </p:spPr>
      </p:pic>
      <p:pic>
        <p:nvPicPr>
          <p:cNvPr id="2" name="图片 1" descr="Figure_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" y="3886200"/>
            <a:ext cx="6384290" cy="2359025"/>
          </a:xfrm>
          <a:prstGeom prst="rect">
            <a:avLst/>
          </a:prstGeom>
        </p:spPr>
      </p:pic>
      <p:pic>
        <p:nvPicPr>
          <p:cNvPr id="3" name="图片 2" descr="Figure_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2641600"/>
            <a:ext cx="4989830" cy="37261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" y="3793490"/>
            <a:ext cx="6675120" cy="2359025"/>
          </a:xfrm>
          <a:prstGeom prst="rect">
            <a:avLst/>
          </a:prstGeom>
        </p:spPr>
      </p:pic>
      <p:pic>
        <p:nvPicPr>
          <p:cNvPr id="12" name="图片 11" descr="Figure_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489585"/>
            <a:ext cx="6674485" cy="2609215"/>
          </a:xfrm>
          <a:prstGeom prst="rect">
            <a:avLst/>
          </a:prstGeom>
        </p:spPr>
      </p:pic>
      <p:pic>
        <p:nvPicPr>
          <p:cNvPr id="4" name="图片 3" descr="Figure_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795" y="2364740"/>
            <a:ext cx="5071745" cy="378777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4039235"/>
            <a:ext cx="6978650" cy="2466340"/>
          </a:xfrm>
          <a:prstGeom prst="rect">
            <a:avLst/>
          </a:prstGeom>
        </p:spPr>
      </p:pic>
      <p:pic>
        <p:nvPicPr>
          <p:cNvPr id="3" name="图片 2" descr="Figure_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" y="551180"/>
            <a:ext cx="7169785" cy="3046730"/>
          </a:xfrm>
          <a:prstGeom prst="rect">
            <a:avLst/>
          </a:prstGeom>
        </p:spPr>
      </p:pic>
      <p:pic>
        <p:nvPicPr>
          <p:cNvPr id="4" name="图片 3" descr="Figure_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215" y="3002280"/>
            <a:ext cx="4690745" cy="350329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65" y="2319655"/>
            <a:ext cx="5193665" cy="3879215"/>
          </a:xfrm>
          <a:prstGeom prst="rect">
            <a:avLst/>
          </a:prstGeom>
        </p:spPr>
      </p:pic>
      <p:pic>
        <p:nvPicPr>
          <p:cNvPr id="3" name="图片 2" descr="Figure_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" y="3931285"/>
            <a:ext cx="6417310" cy="2267585"/>
          </a:xfrm>
          <a:prstGeom prst="rect">
            <a:avLst/>
          </a:prstGeom>
        </p:spPr>
      </p:pic>
      <p:pic>
        <p:nvPicPr>
          <p:cNvPr id="11" name="图片 10" descr="Figure_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" y="608965"/>
            <a:ext cx="6417310" cy="2508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83540" y="297180"/>
            <a:ext cx="92595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The Circuits of Hippocampus and entorhinal cortex in memory and learning</a:t>
            </a:r>
            <a:endParaRPr lang="en-US" altLang="zh-CN" sz="3200" b="1">
              <a:latin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25" y="1783715"/>
            <a:ext cx="6875780" cy="36055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8950" y="5581015"/>
            <a:ext cx="639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atin typeface="Times New Roman" panose="02020603050405020304" charset="0"/>
              </a:rPr>
              <a:t>EC-Entorhinal Cortex         DG-Dentate Gyrus</a:t>
            </a:r>
            <a:endParaRPr lang="en-US" altLang="zh-CN" b="1">
              <a:latin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0365" y="5799455"/>
            <a:ext cx="48647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Neuro Circuits and Memoey Lab</a:t>
            </a:r>
            <a:endParaRPr lang="en-US" altLang="zh-CN"/>
          </a:p>
          <a:p>
            <a:r>
              <a:rPr lang="en-US" altLang="zh-CN"/>
              <a:t>http://</a:t>
            </a:r>
            <a:r>
              <a:rPr lang="en-US" altLang="zh-CN">
                <a:latin typeface="Times New Roman" panose="02020603050405020304" charset="0"/>
              </a:rPr>
              <a:t>neural circuits</a:t>
            </a:r>
            <a:r>
              <a:rPr lang="en-US" altLang="zh-CN"/>
              <a:t>.uwm.edu/neural-circuits-of-the-hippocampus/</a:t>
            </a:r>
            <a:endParaRPr lang="en-US" alt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50" y="3109595"/>
            <a:ext cx="4582160" cy="3422650"/>
          </a:xfrm>
          <a:prstGeom prst="rect">
            <a:avLst/>
          </a:prstGeom>
        </p:spPr>
      </p:pic>
      <p:pic>
        <p:nvPicPr>
          <p:cNvPr id="10" name="图片 9" descr="Figure_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666750"/>
            <a:ext cx="6249035" cy="2442845"/>
          </a:xfrm>
          <a:prstGeom prst="rect">
            <a:avLst/>
          </a:prstGeom>
        </p:spPr>
      </p:pic>
      <p:pic>
        <p:nvPicPr>
          <p:cNvPr id="3" name="图片 2" descr="Figure_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3733165"/>
            <a:ext cx="6675120" cy="25114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35" y="2887980"/>
            <a:ext cx="5164455" cy="3856990"/>
          </a:xfrm>
          <a:prstGeom prst="rect">
            <a:avLst/>
          </a:prstGeom>
        </p:spPr>
      </p:pic>
      <p:pic>
        <p:nvPicPr>
          <p:cNvPr id="3" name="图片 2" descr="Figure_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" y="3591560"/>
            <a:ext cx="6559550" cy="2449830"/>
          </a:xfrm>
          <a:prstGeom prst="rect">
            <a:avLst/>
          </a:prstGeom>
        </p:spPr>
      </p:pic>
      <p:pic>
        <p:nvPicPr>
          <p:cNvPr id="9" name="图片 8" descr="Figure_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" y="513715"/>
            <a:ext cx="6340475" cy="24784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20" y="2952115"/>
            <a:ext cx="4690110" cy="3502660"/>
          </a:xfrm>
          <a:prstGeom prst="rect">
            <a:avLst/>
          </a:prstGeom>
        </p:spPr>
      </p:pic>
      <p:pic>
        <p:nvPicPr>
          <p:cNvPr id="3" name="图片 2" descr="Figure_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3493135"/>
            <a:ext cx="6849110" cy="2420620"/>
          </a:xfrm>
          <a:prstGeom prst="rect">
            <a:avLst/>
          </a:prstGeom>
        </p:spPr>
      </p:pic>
      <p:pic>
        <p:nvPicPr>
          <p:cNvPr id="8" name="图片 7" descr="Figure_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530860"/>
            <a:ext cx="6880860" cy="268986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" y="3840480"/>
            <a:ext cx="6675120" cy="2359025"/>
          </a:xfrm>
          <a:prstGeom prst="rect">
            <a:avLst/>
          </a:prstGeom>
        </p:spPr>
      </p:pic>
      <p:pic>
        <p:nvPicPr>
          <p:cNvPr id="6" name="图片 5" descr="Figure_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" y="631190"/>
            <a:ext cx="6675755" cy="2609215"/>
          </a:xfrm>
          <a:prstGeom prst="rect">
            <a:avLst/>
          </a:prstGeom>
        </p:spPr>
      </p:pic>
      <p:pic>
        <p:nvPicPr>
          <p:cNvPr id="3" name="图片 2" descr="Figure_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970" y="2772410"/>
            <a:ext cx="4612640" cy="34448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260" y="2806700"/>
            <a:ext cx="4725670" cy="3529965"/>
          </a:xfrm>
          <a:prstGeom prst="rect">
            <a:avLst/>
          </a:prstGeom>
        </p:spPr>
      </p:pic>
      <p:pic>
        <p:nvPicPr>
          <p:cNvPr id="5" name="图片 4" descr="Figure_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504825"/>
            <a:ext cx="6624955" cy="2589530"/>
          </a:xfrm>
          <a:prstGeom prst="rect">
            <a:avLst/>
          </a:prstGeom>
        </p:spPr>
      </p:pic>
      <p:pic>
        <p:nvPicPr>
          <p:cNvPr id="3" name="图片 2" descr="Figure_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" y="3824605"/>
            <a:ext cx="6675120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4" name="图片 3" descr="Figure_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" y="484505"/>
            <a:ext cx="6529070" cy="2552065"/>
          </a:xfrm>
          <a:prstGeom prst="rect">
            <a:avLst/>
          </a:prstGeom>
        </p:spPr>
      </p:pic>
      <p:pic>
        <p:nvPicPr>
          <p:cNvPr id="2" name="图片 1" descr="Figure_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" y="3870960"/>
            <a:ext cx="6529070" cy="2489200"/>
          </a:xfrm>
          <a:prstGeom prst="rect">
            <a:avLst/>
          </a:prstGeom>
        </p:spPr>
      </p:pic>
      <p:pic>
        <p:nvPicPr>
          <p:cNvPr id="3" name="图片 2" descr="Figure_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90" y="2734945"/>
            <a:ext cx="4853940" cy="362521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3095" y="2742565"/>
            <a:ext cx="8608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Classification Results based on My Own Masks</a:t>
            </a:r>
            <a:r>
              <a:rPr lang="en-US" altLang="zh-CN" sz="3200">
                <a:latin typeface="Times New Roman" panose="02020603050405020304" charset="0"/>
              </a:rPr>
              <a:t> </a:t>
            </a:r>
            <a:endParaRPr lang="en-US" altLang="zh-CN" sz="3200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5180" y="80645"/>
            <a:ext cx="2242820" cy="1318260"/>
          </a:xfrm>
          <a:prstGeom prst="rect">
            <a:avLst/>
          </a:prstGeom>
        </p:spPr>
      </p:pic>
      <p:pic>
        <p:nvPicPr>
          <p:cNvPr id="2" name="图片 1" descr="Figure_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205" y="1398905"/>
            <a:ext cx="5156200" cy="2746375"/>
          </a:xfrm>
          <a:prstGeom prst="rect">
            <a:avLst/>
          </a:prstGeom>
        </p:spPr>
      </p:pic>
      <p:pic>
        <p:nvPicPr>
          <p:cNvPr id="3" name="图片 2" descr="Figure_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" y="1595120"/>
            <a:ext cx="6118225" cy="2162175"/>
          </a:xfrm>
          <a:prstGeom prst="rect">
            <a:avLst/>
          </a:prstGeom>
        </p:spPr>
      </p:pic>
      <p:pic>
        <p:nvPicPr>
          <p:cNvPr id="4" name="图片 3" descr="Figure_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" y="3999865"/>
            <a:ext cx="6118860" cy="2359025"/>
          </a:xfrm>
          <a:prstGeom prst="rect">
            <a:avLst/>
          </a:prstGeom>
        </p:spPr>
      </p:pic>
      <p:pic>
        <p:nvPicPr>
          <p:cNvPr id="5" name="图片 4" descr="Figure_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205" y="3999865"/>
            <a:ext cx="5155565" cy="2771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7170" y="509905"/>
            <a:ext cx="6213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</a:rPr>
              <a:t>Notes: All coordinates in the Left Picture(x,y,z)</a:t>
            </a:r>
            <a:endParaRPr lang="en-US" altLang="zh-CN" sz="2400" b="1"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4" name="图片 3" descr="Figure_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90" y="1494155"/>
            <a:ext cx="5852160" cy="2738120"/>
          </a:xfrm>
          <a:prstGeom prst="rect">
            <a:avLst/>
          </a:prstGeom>
        </p:spPr>
      </p:pic>
      <p:pic>
        <p:nvPicPr>
          <p:cNvPr id="5" name="图片 4" descr="Figure_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95" y="1788160"/>
            <a:ext cx="5852795" cy="2268220"/>
          </a:xfrm>
          <a:prstGeom prst="rect">
            <a:avLst/>
          </a:prstGeom>
        </p:spPr>
      </p:pic>
      <p:pic>
        <p:nvPicPr>
          <p:cNvPr id="6" name="图片 5" descr="Figure_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90" y="4056380"/>
            <a:ext cx="5852795" cy="2743835"/>
          </a:xfrm>
          <a:prstGeom prst="rect">
            <a:avLst/>
          </a:prstGeom>
        </p:spPr>
      </p:pic>
      <p:pic>
        <p:nvPicPr>
          <p:cNvPr id="8" name="图片 7" descr="Figure_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95" y="4441190"/>
            <a:ext cx="5852795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80" y="1373505"/>
            <a:ext cx="5852160" cy="2430780"/>
          </a:xfrm>
          <a:prstGeom prst="rect">
            <a:avLst/>
          </a:prstGeom>
        </p:spPr>
      </p:pic>
      <p:pic>
        <p:nvPicPr>
          <p:cNvPr id="3" name="图片 2" descr="Figure_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445260"/>
            <a:ext cx="5981700" cy="2359025"/>
          </a:xfrm>
          <a:prstGeom prst="rect">
            <a:avLst/>
          </a:prstGeom>
        </p:spPr>
      </p:pic>
      <p:pic>
        <p:nvPicPr>
          <p:cNvPr id="4" name="图片 3" descr="Figure_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80" y="3947795"/>
            <a:ext cx="5852160" cy="2424430"/>
          </a:xfrm>
          <a:prstGeom prst="rect">
            <a:avLst/>
          </a:prstGeom>
        </p:spPr>
      </p:pic>
      <p:pic>
        <p:nvPicPr>
          <p:cNvPr id="5" name="图片 4" descr="Figure_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50" y="3947795"/>
            <a:ext cx="5981700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8315" y="512445"/>
            <a:ext cx="6409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latin typeface="Times New Roman" panose="02020603050405020304" charset="0"/>
              </a:rPr>
              <a:t>Grid Cell and Place Cell</a:t>
            </a:r>
            <a:endParaRPr lang="en-US" altLang="zh-CN" sz="3600" b="1">
              <a:latin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75" y="1275715"/>
            <a:ext cx="3495040" cy="26663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55" y="3668395"/>
            <a:ext cx="5485765" cy="27997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210" y="1275715"/>
            <a:ext cx="2200275" cy="2333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870" y="1386840"/>
            <a:ext cx="2171700" cy="22288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3900" y="6099810"/>
            <a:ext cx="4441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Reproduced from Internet.</a:t>
            </a:r>
            <a:endParaRPr lang="en-US" altLang="zh-CN"/>
          </a:p>
        </p:txBody>
      </p:sp>
    </p:spTree>
  </p:cSld>
  <p:clrMapOvr>
    <a:masterClrMapping/>
  </p:clrMapOvr>
  <p:transition>
    <p:blinds/>
    <p:sndAc>
      <p:endSnd/>
    </p:sndAc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1555115"/>
            <a:ext cx="5930265" cy="2593340"/>
          </a:xfrm>
          <a:prstGeom prst="rect">
            <a:avLst/>
          </a:prstGeom>
        </p:spPr>
      </p:pic>
      <p:pic>
        <p:nvPicPr>
          <p:cNvPr id="3" name="图片 2" descr="Figure_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5" y="1555750"/>
            <a:ext cx="5889625" cy="2359025"/>
          </a:xfrm>
          <a:prstGeom prst="rect">
            <a:avLst/>
          </a:prstGeom>
        </p:spPr>
      </p:pic>
      <p:pic>
        <p:nvPicPr>
          <p:cNvPr id="4" name="图片 3" descr="Figure_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3988435"/>
            <a:ext cx="5930265" cy="2516505"/>
          </a:xfrm>
          <a:prstGeom prst="rect">
            <a:avLst/>
          </a:prstGeom>
        </p:spPr>
      </p:pic>
      <p:pic>
        <p:nvPicPr>
          <p:cNvPr id="5" name="图片 4" descr="Figure_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15" y="4145915"/>
            <a:ext cx="5889625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730" y="4264660"/>
            <a:ext cx="5760720" cy="2359025"/>
          </a:xfrm>
          <a:prstGeom prst="rect">
            <a:avLst/>
          </a:prstGeom>
        </p:spPr>
      </p:pic>
      <p:pic>
        <p:nvPicPr>
          <p:cNvPr id="3" name="图片 2" descr="Figure_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4264660"/>
            <a:ext cx="6145530" cy="2359025"/>
          </a:xfrm>
          <a:prstGeom prst="rect">
            <a:avLst/>
          </a:prstGeom>
        </p:spPr>
      </p:pic>
      <p:pic>
        <p:nvPicPr>
          <p:cNvPr id="4" name="图片 3" descr="Figure_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30" y="1494155"/>
            <a:ext cx="5760720" cy="2268220"/>
          </a:xfrm>
          <a:prstGeom prst="rect">
            <a:avLst/>
          </a:prstGeom>
        </p:spPr>
      </p:pic>
      <p:pic>
        <p:nvPicPr>
          <p:cNvPr id="5" name="图片 4" descr="Figure_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30" y="1494155"/>
            <a:ext cx="6146165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" y="1061720"/>
            <a:ext cx="6186170" cy="2359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9120" y="286385"/>
            <a:ext cx="4166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Times New Roman" panose="02020603050405020304" charset="0"/>
              </a:rPr>
              <a:t>Experiment Ideas</a:t>
            </a:r>
            <a:endParaRPr lang="en-US" altLang="zh-CN" sz="2400" b="1">
              <a:latin typeface="Times New Roman" panose="0202060305040502030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40580" y="3420745"/>
            <a:ext cx="6506210" cy="2965450"/>
            <a:chOff x="7308" y="5387"/>
            <a:chExt cx="10246" cy="4670"/>
          </a:xfrm>
        </p:grpSpPr>
        <p:pic>
          <p:nvPicPr>
            <p:cNvPr id="3" name="图片 2" descr="Figure_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8" y="6343"/>
              <a:ext cx="10246" cy="3715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520" y="5387"/>
              <a:ext cx="497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Times New Roman" panose="02020603050405020304" charset="0"/>
                </a:rPr>
                <a:t>Result</a:t>
              </a:r>
              <a:endParaRPr lang="en-US" altLang="zh-CN" sz="2400" b="1"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64465" y="175895"/>
            <a:ext cx="10965815" cy="6278880"/>
            <a:chOff x="120" y="277"/>
            <a:chExt cx="17269" cy="9888"/>
          </a:xfrm>
        </p:grpSpPr>
        <p:pic>
          <p:nvPicPr>
            <p:cNvPr id="2" name="图片 1" descr="Figure_74_wrarun1_brain_connecting_networ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" y="277"/>
              <a:ext cx="14802" cy="9888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0073" y="8706"/>
              <a:ext cx="731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Times New Roman" panose="02020603050405020304" charset="0"/>
                </a:rPr>
                <a:t>The Matrix of Brain Connectivity</a:t>
              </a:r>
              <a:endParaRPr lang="en-US" altLang="zh-CN" sz="2400" b="1">
                <a:latin typeface="Times New Roman" panose="0202060305040502030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2021" y="8126"/>
              <a:ext cx="342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b="1">
                  <a:latin typeface="Times New Roman" panose="02020603050405020304" charset="0"/>
                </a:rPr>
                <a:t>Wrarun1-session1</a:t>
              </a:r>
              <a:endParaRPr lang="en-US" altLang="zh-CN" b="1"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41605" y="175895"/>
            <a:ext cx="11436350" cy="6460490"/>
            <a:chOff x="223" y="277"/>
            <a:chExt cx="18010" cy="10174"/>
          </a:xfrm>
        </p:grpSpPr>
        <p:pic>
          <p:nvPicPr>
            <p:cNvPr id="2" name="图片 1" descr="Figure_75_wrarun2_brain_connecting_networ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" y="277"/>
              <a:ext cx="14400" cy="10174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0917" y="7846"/>
              <a:ext cx="7316" cy="1522"/>
              <a:chOff x="10917" y="7846"/>
              <a:chExt cx="7316" cy="152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3035" y="7846"/>
                <a:ext cx="3081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b="1">
                    <a:latin typeface="Times New Roman" panose="02020603050405020304" charset="0"/>
                    <a:sym typeface="+mn-ea"/>
                  </a:rPr>
                  <a:t>Wrarun2-session2</a:t>
                </a:r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0917" y="8644"/>
                <a:ext cx="7317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b="1">
                    <a:latin typeface="Times New Roman" panose="02020603050405020304" charset="0"/>
                  </a:rPr>
                  <a:t>The Matrix of Brain Connectivity</a:t>
                </a:r>
                <a:endParaRPr lang="en-US" altLang="zh-CN" sz="2400" b="1">
                  <a:latin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81610" y="162560"/>
            <a:ext cx="11396345" cy="6499860"/>
            <a:chOff x="286" y="256"/>
            <a:chExt cx="17947" cy="10236"/>
          </a:xfrm>
        </p:grpSpPr>
        <p:pic>
          <p:nvPicPr>
            <p:cNvPr id="2" name="图片 1" descr="Figure_76_wrarun3_networ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6" y="256"/>
              <a:ext cx="14649" cy="10236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0917" y="7825"/>
              <a:ext cx="7317" cy="1523"/>
              <a:chOff x="10917" y="7846"/>
              <a:chExt cx="7317" cy="1523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3035" y="7846"/>
                <a:ext cx="3081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b="1">
                    <a:latin typeface="Times New Roman" panose="02020603050405020304" charset="0"/>
                    <a:sym typeface="+mn-ea"/>
                  </a:rPr>
                  <a:t>Wrarun3-session3</a:t>
                </a:r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0917" y="8644"/>
                <a:ext cx="7317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b="1">
                    <a:latin typeface="Times New Roman" panose="02020603050405020304" charset="0"/>
                  </a:rPr>
                  <a:t>The Matrix of Brain Connectivity</a:t>
                </a:r>
                <a:endParaRPr lang="en-US" altLang="zh-CN" sz="2400" b="1">
                  <a:latin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68275" y="175895"/>
            <a:ext cx="11409680" cy="6539230"/>
            <a:chOff x="265" y="277"/>
            <a:chExt cx="17968" cy="10298"/>
          </a:xfrm>
        </p:grpSpPr>
        <p:pic>
          <p:nvPicPr>
            <p:cNvPr id="2" name="图片 1" descr="Figure_77_wrarun4_networ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" y="277"/>
              <a:ext cx="14400" cy="10299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0917" y="7846"/>
              <a:ext cx="7317" cy="1523"/>
              <a:chOff x="10917" y="7846"/>
              <a:chExt cx="7317" cy="1523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3035" y="7846"/>
                <a:ext cx="3081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b="1">
                    <a:latin typeface="Times New Roman" panose="02020603050405020304" charset="0"/>
                    <a:sym typeface="+mn-ea"/>
                  </a:rPr>
                  <a:t>Wrarun4-session4</a:t>
                </a:r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0917" y="8644"/>
                <a:ext cx="7317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b="1">
                    <a:latin typeface="Times New Roman" panose="02020603050405020304" charset="0"/>
                  </a:rPr>
                  <a:t>The Matrix of Brain Connectivity</a:t>
                </a:r>
                <a:endParaRPr lang="en-US" altLang="zh-CN" sz="2400" b="1">
                  <a:latin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2" name="图片 1" descr="Figure_78_wrarun6_networ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" y="175895"/>
            <a:ext cx="9353550" cy="64738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932295" y="4982210"/>
            <a:ext cx="4646295" cy="967105"/>
            <a:chOff x="10917" y="7846"/>
            <a:chExt cx="7317" cy="1523"/>
          </a:xfrm>
        </p:grpSpPr>
        <p:sp>
          <p:nvSpPr>
            <p:cNvPr id="3" name="文本框 2"/>
            <p:cNvSpPr txBox="1"/>
            <p:nvPr/>
          </p:nvSpPr>
          <p:spPr>
            <a:xfrm>
              <a:off x="13035" y="7846"/>
              <a:ext cx="3081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b="1">
                  <a:latin typeface="Times New Roman" panose="02020603050405020304" charset="0"/>
                  <a:sym typeface="+mn-ea"/>
                </a:rPr>
                <a:t>Wrarun5-session5</a:t>
              </a:r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917" y="8644"/>
              <a:ext cx="731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Times New Roman" panose="02020603050405020304" charset="0"/>
                </a:rPr>
                <a:t>The Matrix of Brain Connectivity</a:t>
              </a:r>
              <a:endParaRPr lang="en-US" altLang="zh-CN" sz="2400" b="1">
                <a:latin typeface="Times New Roman" panose="02020603050405020304" charset="0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29540" y="175260"/>
            <a:ext cx="11448415" cy="6567170"/>
            <a:chOff x="204" y="276"/>
            <a:chExt cx="18029" cy="10342"/>
          </a:xfrm>
        </p:grpSpPr>
        <p:pic>
          <p:nvPicPr>
            <p:cNvPr id="2" name="图片 1" descr="Figure_wrarun5_networ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" y="276"/>
              <a:ext cx="14772" cy="10342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10917" y="7846"/>
              <a:ext cx="7317" cy="1523"/>
              <a:chOff x="10917" y="7846"/>
              <a:chExt cx="7317" cy="1523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3035" y="7846"/>
                <a:ext cx="3081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 altLang="zh-CN" b="1">
                    <a:latin typeface="Times New Roman" panose="02020603050405020304" charset="0"/>
                    <a:sym typeface="+mn-ea"/>
                  </a:rPr>
                  <a:t>Wrarun6-session6</a:t>
                </a:r>
                <a:endParaRPr lang="zh-CN" altLang="en-US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10917" y="8644"/>
                <a:ext cx="7317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b="1">
                    <a:latin typeface="Times New Roman" panose="02020603050405020304" charset="0"/>
                  </a:rPr>
                  <a:t>The Matrix of Brain Connectivity</a:t>
                </a:r>
                <a:endParaRPr lang="en-US" altLang="zh-CN" sz="2400" b="1">
                  <a:latin typeface="Times New Roman" panose="0202060305040502030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10460" y="2579370"/>
            <a:ext cx="7371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Times New Roman" panose="02020603050405020304" charset="0"/>
              </a:rPr>
              <a:t>   More Good staffs will come soon!</a:t>
            </a:r>
            <a:endParaRPr lang="en-US" altLang="zh-CN" sz="3200" b="1">
              <a:latin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285" y="3507105"/>
            <a:ext cx="202882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" y="248285"/>
            <a:ext cx="6723380" cy="28581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570" y="358775"/>
            <a:ext cx="3951605" cy="2637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025" y="2839720"/>
            <a:ext cx="4017010" cy="3615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5" y="3106420"/>
            <a:ext cx="8048625" cy="3504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76470" y="6455410"/>
            <a:ext cx="7236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Reproduced from Kimberly L Stachenfeld et al. (2017) Nature Neuroscience.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ransition>
    <p:blinds dir="vert"/>
    <p:sndAc>
      <p:endSnd/>
    </p:sndAc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05" y="1489710"/>
            <a:ext cx="3552190" cy="47536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8315" y="512445"/>
            <a:ext cx="7817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en-US" altLang="zh-CN" sz="3600" b="1">
                <a:latin typeface="Times New Roman" panose="02020603050405020304" charset="0"/>
              </a:rPr>
              <a:t>Transformation of neural codes</a:t>
            </a:r>
            <a:endParaRPr lang="en-US" altLang="zh-CN" sz="3600" b="1">
              <a:latin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55" y="1494155"/>
            <a:ext cx="4500880" cy="47491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303520" y="6381115"/>
            <a:ext cx="6661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Reproduced  from </a:t>
            </a:r>
            <a:r>
              <a:rPr lang="zh-CN" altLang="en-US"/>
              <a:t>Solstad et al. (2006). Hippocampus 16:1026-1031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110" y="175895"/>
            <a:ext cx="2242820" cy="13182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8315" y="512445"/>
            <a:ext cx="7817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	</a:t>
            </a:r>
            <a:r>
              <a:rPr lang="en-US" altLang="zh-CN" sz="3600" b="1">
                <a:latin typeface="Times New Roman" panose="02020603050405020304" charset="0"/>
              </a:rPr>
              <a:t>Transformation of neural codes</a:t>
            </a:r>
            <a:endParaRPr lang="en-US" altLang="zh-CN" sz="3600" b="1">
              <a:latin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60" y="1781810"/>
            <a:ext cx="9580880" cy="4270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13555" y="3168015"/>
            <a:ext cx="60731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>
                <a:solidFill>
                  <a:srgbClr val="FF0000"/>
                </a:solidFill>
                <a:latin typeface="Times New Roman" panose="02020603050405020304" charset="0"/>
              </a:rPr>
              <a:t>YES</a:t>
            </a:r>
            <a:endParaRPr lang="en-US" altLang="zh-CN" sz="600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4895</Words>
  <Application>WPS 演示</Application>
  <PresentationFormat>宽屏</PresentationFormat>
  <Paragraphs>207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3" baseType="lpstr">
      <vt:lpstr>Arial</vt:lpstr>
      <vt:lpstr>宋体</vt:lpstr>
      <vt:lpstr>Wingdings</vt:lpstr>
      <vt:lpstr>Times New Roman</vt:lpstr>
      <vt:lpstr>Calibri</vt:lpstr>
      <vt:lpstr>微软雅黑</vt:lpstr>
      <vt:lpstr/>
      <vt:lpstr>Arial Unicode MS</vt:lpstr>
      <vt:lpstr>Calibri Light</vt:lpstr>
      <vt:lpstr>Segoe Print</vt:lpstr>
      <vt:lpstr>Office 主题</vt:lpstr>
      <vt:lpstr>The hippocampus as a predictive map</vt:lpstr>
      <vt:lpstr>Background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liqiang</cp:lastModifiedBy>
  <cp:revision>123</cp:revision>
  <dcterms:created xsi:type="dcterms:W3CDTF">2015-05-05T08:02:00Z</dcterms:created>
  <dcterms:modified xsi:type="dcterms:W3CDTF">2017-11-25T08:01:49Z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